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5" r:id="rId20"/>
    <p:sldId id="277" r:id="rId21"/>
    <p:sldId id="336" r:id="rId22"/>
    <p:sldId id="33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 id="275"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116" autoAdjust="0"/>
  </p:normalViewPr>
  <p:slideViewPr>
    <p:cSldViewPr snapToGrid="0" snapToObjects="1">
      <p:cViewPr varScale="1">
        <p:scale>
          <a:sx n="66" d="100"/>
          <a:sy n="66" d="100"/>
        </p:scale>
        <p:origin x="84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5154D-0EED-C752-5D27-7987B7C48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94BBF-4F7A-0A03-C079-7908215AC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1D55A-39DC-50FC-AAC2-2B5EB938285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8CE2BB1-D29A-839F-F6A1-6B02AB82F447}"/>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57155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8719B-5F68-05D0-979A-D870333E2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B8092-6CA5-EA6F-AF4E-4184CF00C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EA818-5686-EE99-FA2F-4D2CF512339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03E6C3C-A3E8-D0FD-DCB6-76C024FD1277}"/>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65452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Sripathi M</a:t>
            </a:r>
          </a:p>
          <a:p>
            <a:r>
              <a:rPr lang="en-US" dirty="0">
                <a:solidFill>
                  <a:schemeClr val="bg2"/>
                </a:solidFill>
                <a:latin typeface="Abadi" panose="020B0604020104020204" pitchFamily="34" charset="0"/>
                <a:ea typeface="SF Pro" pitchFamily="2" charset="0"/>
                <a:cs typeface="SF Pro" pitchFamily="2" charset="0"/>
              </a:rPr>
              <a:t>18-Jan-2026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400" dirty="0">
                <a:solidFill>
                  <a:schemeClr val="accent3">
                    <a:lumMod val="25000"/>
                  </a:schemeClr>
                </a:solidFill>
                <a:latin typeface="Abadi" panose="020B0604020104020204" pitchFamily="34" charset="0"/>
              </a:rPr>
              <a:t>Identified numerical and categorical variables </a:t>
            </a:r>
          </a:p>
          <a:p>
            <a:pPr lvl="1"/>
            <a:r>
              <a:rPr lang="en-US" sz="2000" dirty="0">
                <a:solidFill>
                  <a:schemeClr val="accent3">
                    <a:lumMod val="25000"/>
                  </a:schemeClr>
                </a:solidFill>
                <a:latin typeface="Abadi" panose="020B0604020104020204" pitchFamily="34" charset="0"/>
              </a:rPr>
              <a:t>Missing values reviewed for each column </a:t>
            </a:r>
          </a:p>
          <a:p>
            <a:r>
              <a:rPr lang="en-US" sz="2400" dirty="0">
                <a:solidFill>
                  <a:schemeClr val="accent3">
                    <a:lumMod val="25000"/>
                  </a:schemeClr>
                </a:solidFill>
                <a:latin typeface="Abadi" panose="020B0604020104020204" pitchFamily="34" charset="0"/>
              </a:rPr>
              <a:t>Defined predicting variable called landing class variable consisting of 0 (failure) or 1 (otherwise)</a:t>
            </a:r>
          </a:p>
          <a:p>
            <a:r>
              <a:rPr lang="en-US" sz="2400" dirty="0">
                <a:solidFill>
                  <a:schemeClr val="accent3">
                    <a:lumMod val="25000"/>
                  </a:schemeClr>
                </a:solidFill>
                <a:latin typeface="Abadi" panose="020B0604020104020204" pitchFamily="34" charset="0"/>
              </a:rPr>
              <a:t>Site launches data</a:t>
            </a:r>
          </a:p>
          <a:p>
            <a:pPr lvl="1"/>
            <a:r>
              <a:rPr lang="en-US" sz="2000" dirty="0">
                <a:solidFill>
                  <a:schemeClr val="accent3">
                    <a:lumMod val="25000"/>
                  </a:schemeClr>
                </a:solidFill>
                <a:latin typeface="Abadi" panose="020B0604020104020204" pitchFamily="34" charset="0"/>
              </a:rPr>
              <a:t>Reviewed counts of launches from each launch site that is not a geostationary</a:t>
            </a:r>
          </a:p>
          <a:p>
            <a:pPr lvl="1"/>
            <a:r>
              <a:rPr lang="en-US" sz="2000" dirty="0">
                <a:solidFill>
                  <a:schemeClr val="accent3">
                    <a:lumMod val="25000"/>
                  </a:schemeClr>
                </a:solidFill>
                <a:latin typeface="Abadi" panose="020B0604020104020204" pitchFamily="34" charset="0"/>
              </a:rPr>
              <a:t>Outcome of launches from each site</a:t>
            </a:r>
          </a:p>
          <a:p>
            <a:pPr lvl="1"/>
            <a:r>
              <a:rPr lang="en-US" sz="2000" dirty="0">
                <a:solidFill>
                  <a:schemeClr val="accent3">
                    <a:lumMod val="25000"/>
                  </a:schemeClr>
                </a:solidFill>
                <a:latin typeface="Abadi" panose="020B0604020104020204" pitchFamily="34" charset="0"/>
              </a:rPr>
              <a:t>Success rate based on successful launches</a:t>
            </a:r>
          </a:p>
          <a:p>
            <a:r>
              <a:rPr lang="en-US" sz="2400" dirty="0">
                <a:solidFill>
                  <a:schemeClr val="accent3">
                    <a:lumMod val="25000"/>
                  </a:schemeClr>
                </a:solidFill>
                <a:latin typeface="Abadi" panose="020B0604020104020204" pitchFamily="34" charset="0"/>
              </a:rPr>
              <a:t>GitHub URL of data wrangling </a:t>
            </a:r>
            <a:r>
              <a:rPr lang="en-US" sz="24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https://github.com/sripathi747/Capstone-Project/tree/main/Data%20Collection_Web%20Scraping_Wrangling </a:t>
            </a:r>
            <a:endParaRPr lang="en-US" sz="3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792"/>
            <a:ext cx="10515600" cy="4656171"/>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Flight Number vs Payload Mass plot revealed that even with higher payload, the first stage returns successfully</a:t>
            </a:r>
          </a:p>
          <a:p>
            <a:pPr>
              <a:lnSpc>
                <a:spcPct val="100000"/>
              </a:lnSpc>
              <a:spcBef>
                <a:spcPts val="1400"/>
              </a:spcBef>
            </a:pPr>
            <a:r>
              <a:rPr lang="en-US" sz="2000" dirty="0">
                <a:solidFill>
                  <a:schemeClr val="accent3">
                    <a:lumMod val="25000"/>
                  </a:schemeClr>
                </a:solidFill>
                <a:latin typeface="Abadi"/>
              </a:rPr>
              <a:t>Scatter plot of Flight Number vs Launch Site and Payload Mass vs Launch Site grouped by success or failure class shows that CCAFS SLC 40 site has maximum launches with high success rate, for both high and low payload</a:t>
            </a:r>
          </a:p>
          <a:p>
            <a:pPr>
              <a:lnSpc>
                <a:spcPct val="100000"/>
              </a:lnSpc>
              <a:spcBef>
                <a:spcPts val="1400"/>
              </a:spcBef>
            </a:pPr>
            <a:r>
              <a:rPr lang="en-US" sz="2000" dirty="0">
                <a:solidFill>
                  <a:schemeClr val="accent3">
                    <a:lumMod val="25000"/>
                  </a:schemeClr>
                </a:solidFill>
                <a:latin typeface="Abadi"/>
              </a:rPr>
              <a:t>Bar chart of Success rate vs Orbit shows that ES-L1, GEO, HEO and SSO orbits have high average success rates</a:t>
            </a:r>
          </a:p>
          <a:p>
            <a:pPr>
              <a:lnSpc>
                <a:spcPct val="100000"/>
              </a:lnSpc>
              <a:spcBef>
                <a:spcPts val="1400"/>
              </a:spcBef>
            </a:pPr>
            <a:r>
              <a:rPr lang="en-US" sz="2000" dirty="0">
                <a:solidFill>
                  <a:schemeClr val="accent3">
                    <a:lumMod val="25000"/>
                  </a:schemeClr>
                </a:solidFill>
                <a:latin typeface="Abadi"/>
              </a:rPr>
              <a:t>Scatterplot of Flight Number vs Orbit reveals that in the LEO orbit, success seems to be related to the number of flights. Conversely, in the GTO orbit, there appears to be no relationship between flight number and success.</a:t>
            </a:r>
          </a:p>
          <a:p>
            <a:pPr>
              <a:lnSpc>
                <a:spcPct val="100000"/>
              </a:lnSpc>
              <a:spcBef>
                <a:spcPts val="1400"/>
              </a:spcBef>
            </a:pPr>
            <a:r>
              <a:rPr lang="en-US" sz="2000" dirty="0">
                <a:solidFill>
                  <a:schemeClr val="accent3">
                    <a:lumMod val="25000"/>
                  </a:schemeClr>
                </a:solidFill>
                <a:latin typeface="Abadi"/>
              </a:rPr>
              <a:t>Scatterplot of Year vs Success Rate shows that success rate has an increasing trend, reflecting learnings from past launches</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EDA with data visualization </a:t>
            </a:r>
            <a:r>
              <a:rPr lang="en-US" sz="2000" dirty="0">
                <a:solidFill>
                  <a:schemeClr val="accent3">
                    <a:lumMod val="25000"/>
                  </a:schemeClr>
                </a:solidFill>
                <a:latin typeface="Abadi" panose="020B0604020104020204" pitchFamily="34" charset="0"/>
                <a:sym typeface="Wingdings" panose="05000000000000000000" pitchFamily="2" charset="2"/>
              </a:rPr>
              <a:t> </a:t>
            </a:r>
            <a:r>
              <a:rPr lang="en-US" sz="1600" dirty="0">
                <a:solidFill>
                  <a:schemeClr val="accent3">
                    <a:lumMod val="25000"/>
                  </a:schemeClr>
                </a:solidFill>
                <a:latin typeface="Abadi" panose="020B0604020104020204" pitchFamily="34" charset="0"/>
                <a:sym typeface="Wingdings" panose="05000000000000000000" pitchFamily="2" charset="2"/>
              </a:rPr>
              <a:t>https://github.com/sripathi747/Capstone-Project/tree/main/Exploratory%20Data%20Analysis</a:t>
            </a:r>
            <a:r>
              <a:rPr lang="en-US" sz="2000" dirty="0">
                <a:solidFill>
                  <a:schemeClr val="accent3">
                    <a:lumMod val="25000"/>
                  </a:schemeClr>
                </a:solidFill>
                <a:latin typeface="Abadi" panose="020B0604020104020204" pitchFamily="34" charset="0"/>
                <a:sym typeface="Wingdings" panose="05000000000000000000" pitchFamily="2" charset="2"/>
              </a:rPr>
              <a:t> </a:t>
            </a:r>
            <a:endParaRPr lang="en-US" sz="20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10607050" cy="42189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Extracting of data using DISTINCT and 5 records from the SPACEXTBL</a:t>
            </a:r>
          </a:p>
          <a:p>
            <a:pPr>
              <a:lnSpc>
                <a:spcPct val="100000"/>
              </a:lnSpc>
              <a:spcBef>
                <a:spcPts val="1400"/>
              </a:spcBef>
            </a:pPr>
            <a:r>
              <a:rPr lang="en-US" sz="2200" dirty="0">
                <a:solidFill>
                  <a:schemeClr val="accent3">
                    <a:lumMod val="25000"/>
                  </a:schemeClr>
                </a:solidFill>
                <a:latin typeface="Abadi"/>
              </a:rPr>
              <a:t>Querying for total and average payload mass for a customer and booster version</a:t>
            </a:r>
          </a:p>
          <a:p>
            <a:pPr>
              <a:lnSpc>
                <a:spcPct val="100000"/>
              </a:lnSpc>
              <a:spcBef>
                <a:spcPts val="1400"/>
              </a:spcBef>
            </a:pPr>
            <a:r>
              <a:rPr lang="en-US" sz="2200" dirty="0">
                <a:solidFill>
                  <a:schemeClr val="accent3">
                    <a:lumMod val="25000"/>
                  </a:schemeClr>
                </a:solidFill>
                <a:latin typeface="Abadi"/>
              </a:rPr>
              <a:t>Identifying first successful landing outcome in ground pad</a:t>
            </a:r>
          </a:p>
          <a:p>
            <a:pPr>
              <a:lnSpc>
                <a:spcPct val="100000"/>
              </a:lnSpc>
              <a:spcBef>
                <a:spcPts val="1400"/>
              </a:spcBef>
            </a:pPr>
            <a:r>
              <a:rPr lang="en-US" sz="2200" dirty="0">
                <a:solidFill>
                  <a:schemeClr val="accent3">
                    <a:lumMod val="25000"/>
                  </a:schemeClr>
                </a:solidFill>
                <a:latin typeface="Abadi"/>
              </a:rPr>
              <a:t>Extracting data of successful and failed mission outcomes</a:t>
            </a:r>
          </a:p>
          <a:p>
            <a:pPr>
              <a:lnSpc>
                <a:spcPct val="100000"/>
              </a:lnSpc>
              <a:spcBef>
                <a:spcPts val="1400"/>
              </a:spcBef>
            </a:pPr>
            <a:r>
              <a:rPr lang="en-US" sz="2200" dirty="0">
                <a:solidFill>
                  <a:schemeClr val="accent3">
                    <a:lumMod val="25000"/>
                  </a:schemeClr>
                </a:solidFill>
                <a:latin typeface="Abadi"/>
              </a:rPr>
              <a:t>Identifying boosters with success in drone ship and payload mass between 4000 and 6000</a:t>
            </a:r>
          </a:p>
          <a:p>
            <a:pPr>
              <a:lnSpc>
                <a:spcPct val="100000"/>
              </a:lnSpc>
              <a:spcBef>
                <a:spcPts val="1400"/>
              </a:spcBef>
            </a:pPr>
            <a:r>
              <a:rPr lang="en-US" sz="2200" dirty="0">
                <a:solidFill>
                  <a:schemeClr val="accent3">
                    <a:lumMod val="25000"/>
                  </a:schemeClr>
                </a:solidFill>
                <a:latin typeface="Abadi"/>
              </a:rPr>
              <a:t>Querying for booster version with maximum payload mass</a:t>
            </a:r>
          </a:p>
          <a:p>
            <a:pPr>
              <a:lnSpc>
                <a:spcPct val="100000"/>
              </a:lnSpc>
              <a:spcBef>
                <a:spcPts val="1400"/>
              </a:spcBef>
            </a:pPr>
            <a:r>
              <a:rPr lang="en-US" sz="2200" dirty="0">
                <a:solidFill>
                  <a:schemeClr val="accent3">
                    <a:lumMod val="25000"/>
                  </a:schemeClr>
                </a:solidFill>
                <a:latin typeface="Abadi"/>
              </a:rPr>
              <a:t>Extracting data for year 2015 that had failed landing outcomes in drone ship</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EDA with SQL </a:t>
            </a:r>
            <a:r>
              <a:rPr lang="en-US" sz="22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https://github.com/sripathi747/Capstone-Project/tree/main/Exploratory%20Data%20Analysis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105837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Circles have been added as a circle area with text label to highlight launch site with specific coordinates</a:t>
            </a:r>
          </a:p>
          <a:p>
            <a:pPr>
              <a:lnSpc>
                <a:spcPct val="100000"/>
              </a:lnSpc>
              <a:spcBef>
                <a:spcPts val="1400"/>
              </a:spcBef>
            </a:pPr>
            <a:r>
              <a:rPr lang="en-US" sz="2200" dirty="0">
                <a:solidFill>
                  <a:schemeClr val="accent3">
                    <a:lumMod val="25000"/>
                  </a:schemeClr>
                </a:solidFill>
                <a:latin typeface="Abadi" panose="020B0604020104020204" pitchFamily="34" charset="0"/>
              </a:rPr>
              <a:t>Folium Markers are added as tear drop to identify exactly the launch sites coordinates</a:t>
            </a:r>
          </a:p>
          <a:p>
            <a:pPr>
              <a:lnSpc>
                <a:spcPct val="100000"/>
              </a:lnSpc>
              <a:spcBef>
                <a:spcPts val="1400"/>
              </a:spcBef>
            </a:pPr>
            <a:r>
              <a:rPr lang="en-US" sz="2200" dirty="0">
                <a:solidFill>
                  <a:schemeClr val="accent3">
                    <a:lumMod val="25000"/>
                  </a:schemeClr>
                </a:solidFill>
                <a:latin typeface="Abadi" panose="020B0604020104020204" pitchFamily="34" charset="0"/>
              </a:rPr>
              <a:t>Circles and markers are used to mark the launch outcomes for each site </a:t>
            </a:r>
          </a:p>
          <a:p>
            <a:pPr>
              <a:lnSpc>
                <a:spcPct val="100000"/>
              </a:lnSpc>
              <a:spcBef>
                <a:spcPts val="1400"/>
              </a:spcBef>
            </a:pPr>
            <a:r>
              <a:rPr lang="en-US" sz="2200" dirty="0">
                <a:solidFill>
                  <a:schemeClr val="accent3">
                    <a:lumMod val="25000"/>
                  </a:schemeClr>
                </a:solidFill>
                <a:latin typeface="Abadi" panose="020B0604020104020204" pitchFamily="34" charset="0"/>
              </a:rPr>
              <a:t>To identify each site with outcomes, </a:t>
            </a:r>
            <a:r>
              <a:rPr lang="en-US" sz="2200" dirty="0" err="1">
                <a:solidFill>
                  <a:schemeClr val="accent3">
                    <a:lumMod val="25000"/>
                  </a:schemeClr>
                </a:solidFill>
                <a:latin typeface="Abadi" panose="020B0604020104020204" pitchFamily="34" charset="0"/>
              </a:rPr>
              <a:t>marker_cluster</a:t>
            </a:r>
            <a:r>
              <a:rPr lang="en-US" sz="2200" dirty="0">
                <a:solidFill>
                  <a:schemeClr val="accent3">
                    <a:lumMod val="25000"/>
                  </a:schemeClr>
                </a:solidFill>
                <a:latin typeface="Abadi" panose="020B0604020104020204" pitchFamily="34" charset="0"/>
              </a:rPr>
              <a:t>() is utilized for marking</a:t>
            </a:r>
          </a:p>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calculate_distance</a:t>
            </a:r>
            <a:r>
              <a:rPr lang="en-US" sz="2200" dirty="0">
                <a:solidFill>
                  <a:schemeClr val="accent3">
                    <a:lumMod val="25000"/>
                  </a:schemeClr>
                </a:solidFill>
                <a:latin typeface="Abadi" panose="020B0604020104020204" pitchFamily="34" charset="0"/>
              </a:rPr>
              <a:t>() between launch site coordinates and coordinates of areas of interest such as coasts, railways,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find the distance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interactive map with Folium map </a:t>
            </a:r>
            <a:r>
              <a:rPr lang="en-US" sz="22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https://github.com/sripathi747/Capstone-Project/tree/main/Interactive%20Visual%20Analytics_Dashboard_Prediction</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994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built – pie chart for success/failure rate and scatter plot for payload vs success</a:t>
            </a:r>
          </a:p>
          <a:p>
            <a:pPr>
              <a:lnSpc>
                <a:spcPct val="100000"/>
              </a:lnSpc>
              <a:spcBef>
                <a:spcPts val="1400"/>
              </a:spcBef>
            </a:pPr>
            <a:r>
              <a:rPr lang="en-US" sz="2200" dirty="0">
                <a:solidFill>
                  <a:schemeClr val="accent3">
                    <a:lumMod val="25000"/>
                  </a:schemeClr>
                </a:solidFill>
                <a:latin typeface="Abadi" panose="020B0604020104020204" pitchFamily="34" charset="0"/>
              </a:rPr>
              <a:t>Pie chart enables to view success vs failure rate of each site or all sites together through the drop-down feature developed</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helps to see how payload mass effect outcome of success that is grouped by the booster version</a:t>
            </a:r>
          </a:p>
          <a:p>
            <a:pPr lvl="1">
              <a:lnSpc>
                <a:spcPct val="100000"/>
              </a:lnSpc>
              <a:spcBef>
                <a:spcPts val="1400"/>
              </a:spcBef>
            </a:pPr>
            <a:r>
              <a:rPr lang="en-US" sz="2000" dirty="0">
                <a:solidFill>
                  <a:schemeClr val="accent3">
                    <a:lumMod val="25000"/>
                  </a:schemeClr>
                </a:solidFill>
                <a:latin typeface="Abadi" panose="020B0604020104020204" pitchFamily="34" charset="0"/>
              </a:rPr>
              <a:t>Slider is added in the interactive plot to select the payload range</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plot can be viewed for all sites together or each site separately</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r>
              <a:rPr lang="en-US" sz="22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https://github.com/sripathi747/Capstone-Project/tree/main/Interactive%20Visual%20Analytics_Dashboard_Prediction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48051"/>
            <a:ext cx="10515600" cy="417752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Feature Engineering</a:t>
            </a:r>
          </a:p>
          <a:p>
            <a:pPr lvl="1">
              <a:lnSpc>
                <a:spcPct val="100000"/>
              </a:lnSpc>
              <a:spcBef>
                <a:spcPts val="1400"/>
              </a:spcBef>
            </a:pPr>
            <a:r>
              <a:rPr lang="en-US" sz="2000" dirty="0">
                <a:solidFill>
                  <a:schemeClr val="accent3">
                    <a:lumMod val="25000"/>
                  </a:schemeClr>
                </a:solidFill>
                <a:latin typeface="Abadi" panose="020B0604020104020204" pitchFamily="34" charset="0"/>
              </a:rPr>
              <a:t>Based on the data visualization in EDA, features that will be used for predicting outcome are identified</a:t>
            </a:r>
          </a:p>
          <a:p>
            <a:pPr lvl="1">
              <a:lnSpc>
                <a:spcPct val="100000"/>
              </a:lnSpc>
              <a:spcBef>
                <a:spcPts val="1400"/>
              </a:spcBef>
            </a:pPr>
            <a:r>
              <a:rPr lang="en-US" sz="2000" dirty="0">
                <a:solidFill>
                  <a:schemeClr val="accent3">
                    <a:lumMod val="25000"/>
                  </a:schemeClr>
                </a:solidFill>
                <a:latin typeface="Abadi" panose="020B0604020104020204" pitchFamily="34" charset="0"/>
              </a:rPr>
              <a:t>Using </a:t>
            </a:r>
            <a:r>
              <a:rPr lang="en-US" sz="2000" dirty="0" err="1">
                <a:solidFill>
                  <a:schemeClr val="accent3">
                    <a:lumMod val="25000"/>
                  </a:schemeClr>
                </a:solidFill>
                <a:latin typeface="Abadi" panose="020B0604020104020204" pitchFamily="34" charset="0"/>
              </a:rPr>
              <a:t>get_dummies</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OneHotEncoder</a:t>
            </a:r>
            <a:r>
              <a:rPr lang="en-US" sz="2000" dirty="0">
                <a:solidFill>
                  <a:schemeClr val="accent3">
                    <a:lumMod val="25000"/>
                  </a:schemeClr>
                </a:solidFill>
                <a:latin typeface="Abadi" panose="020B0604020104020204" pitchFamily="34" charset="0"/>
              </a:rPr>
              <a:t> is applied to categorical variables (columns)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Preparation</a:t>
            </a:r>
          </a:p>
          <a:p>
            <a:pPr lvl="1">
              <a:lnSpc>
                <a:spcPct val="100000"/>
              </a:lnSpc>
              <a:spcBef>
                <a:spcPts val="1400"/>
              </a:spcBef>
            </a:pPr>
            <a:r>
              <a:rPr lang="en-US" sz="1800" dirty="0">
                <a:solidFill>
                  <a:schemeClr val="accent3">
                    <a:lumMod val="25000"/>
                  </a:schemeClr>
                </a:solidFill>
                <a:latin typeface="Abadi" panose="020B0604020104020204" pitchFamily="34" charset="0"/>
              </a:rPr>
              <a:t>Loaded data is segregated into data X for features that are independent variables (features) and data Y for dependent variable (class)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data in X using </a:t>
            </a:r>
            <a:r>
              <a:rPr lang="en-US" sz="1800" dirty="0" err="1">
                <a:solidFill>
                  <a:schemeClr val="accent3">
                    <a:lumMod val="25000"/>
                  </a:schemeClr>
                </a:solidFill>
                <a:latin typeface="Abadi" panose="020B0604020104020204" pitchFamily="34" charset="0"/>
              </a:rPr>
              <a:t>fit_transform</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Split training and test data in the ratio 80:20</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predictive analysis </a:t>
            </a:r>
            <a:r>
              <a:rPr lang="en-US" sz="22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https://github.com/sripathi747/Capstone-Project/tree/main/Interactive%20Visual%20Analytics_Dashboard_Prediction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1</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0281AB0-F920-25F9-B345-40EDBCDE07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9DA2CA-E01F-25F8-3A16-9482B2F8A0D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43C4AAFA-9D74-6DEF-1A12-6C78EF920049}"/>
              </a:ext>
            </a:extLst>
          </p:cNvPr>
          <p:cNvSpPr>
            <a:spLocks noGrp="1"/>
          </p:cNvSpPr>
          <p:nvPr>
            <p:ph idx="4294967295"/>
          </p:nvPr>
        </p:nvSpPr>
        <p:spPr>
          <a:xfrm>
            <a:off x="770011" y="1848051"/>
            <a:ext cx="10515600" cy="41775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Models used for prediction – </a:t>
            </a:r>
            <a:r>
              <a:rPr lang="en-US" sz="2000" dirty="0">
                <a:solidFill>
                  <a:schemeClr val="accent3">
                    <a:lumMod val="25000"/>
                  </a:schemeClr>
                </a:solidFill>
                <a:latin typeface="Abadi" panose="020B0604020104020204" pitchFamily="34" charset="0"/>
              </a:rPr>
              <a:t>Logistic Regression, Support Vector Machine, Decision Tree Classifier, 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 tuning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Used to automate process of finding the optimal settings for the above ML models to achieve best performance</a:t>
            </a:r>
          </a:p>
          <a:p>
            <a:pPr lvl="1">
              <a:lnSpc>
                <a:spcPct val="100000"/>
              </a:lnSpc>
              <a:spcBef>
                <a:spcPts val="1400"/>
              </a:spcBef>
            </a:pPr>
            <a:r>
              <a:rPr lang="en-US" sz="1800" dirty="0">
                <a:solidFill>
                  <a:schemeClr val="accent3">
                    <a:lumMod val="25000"/>
                  </a:schemeClr>
                </a:solidFill>
                <a:latin typeface="Abadi" panose="020B0604020104020204" pitchFamily="34" charset="0"/>
              </a:rPr>
              <a:t>cv = 10 is specified to use 10-fold cross validation where the data is partitioned into 10 equal sized buckets and one-fold is held out as validation set while remaining 9 sets are used for training</a:t>
            </a:r>
          </a:p>
          <a:p>
            <a:pPr lvl="1">
              <a:lnSpc>
                <a:spcPct val="100000"/>
              </a:lnSpc>
              <a:spcBef>
                <a:spcPts val="1400"/>
              </a:spcBef>
            </a:pPr>
            <a:r>
              <a:rPr lang="en-US" sz="1800" dirty="0">
                <a:solidFill>
                  <a:schemeClr val="accent3">
                    <a:lumMod val="25000"/>
                  </a:schemeClr>
                </a:solidFill>
                <a:latin typeface="Abadi" panose="020B0604020104020204" pitchFamily="34" charset="0"/>
              </a:rPr>
              <a:t>Across the 10 iterations, cross validation score is calculated based on the average of the 10 scores </a:t>
            </a:r>
          </a:p>
          <a:p>
            <a:pPr>
              <a:lnSpc>
                <a:spcPct val="100000"/>
              </a:lnSpc>
              <a:spcBef>
                <a:spcPts val="1400"/>
              </a:spcBef>
            </a:pPr>
            <a:r>
              <a:rPr lang="en-US" sz="2200" dirty="0">
                <a:solidFill>
                  <a:schemeClr val="accent3">
                    <a:lumMod val="25000"/>
                  </a:schemeClr>
                </a:solidFill>
                <a:latin typeface="Abadi" panose="020B0604020104020204" pitchFamily="34" charset="0"/>
              </a:rPr>
              <a:t>Across all 4 models – scores on test data is found and confusion matrix plotted to identify false positives and true accuracy</a:t>
            </a:r>
          </a:p>
        </p:txBody>
      </p:sp>
      <p:sp>
        <p:nvSpPr>
          <p:cNvPr id="3" name="Title 1">
            <a:extLst>
              <a:ext uri="{FF2B5EF4-FFF2-40B4-BE49-F238E27FC236}">
                <a16:creationId xmlns:a16="http://schemas.microsoft.com/office/drawing/2014/main" id="{CA355533-6303-B568-005D-26E8832F43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2</a:t>
            </a:r>
          </a:p>
        </p:txBody>
      </p:sp>
    </p:spTree>
    <p:extLst>
      <p:ext uri="{BB962C8B-B14F-4D97-AF65-F5344CB8AC3E}">
        <p14:creationId xmlns:p14="http://schemas.microsoft.com/office/powerpoint/2010/main" val="303914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807337"/>
            <a:ext cx="10515600" cy="2870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Total of 90 Falcon9 launches between 04-Jun-2010 and 05-Nov-2020 and success rate of 67%</a:t>
            </a:r>
          </a:p>
          <a:p>
            <a:pPr lvl="1">
              <a:lnSpc>
                <a:spcPct val="100000"/>
              </a:lnSpc>
              <a:spcBef>
                <a:spcPts val="1400"/>
              </a:spcBef>
            </a:pPr>
            <a:r>
              <a:rPr lang="en-US" sz="1800" dirty="0">
                <a:solidFill>
                  <a:schemeClr val="accent3">
                    <a:lumMod val="25000"/>
                  </a:schemeClr>
                </a:solidFill>
                <a:latin typeface="Abadi" panose="020B0604020104020204" pitchFamily="34" charset="0"/>
              </a:rPr>
              <a:t>41 mission outcomes successfully landed to a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and SSO orbits have high average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site has maximum launches with high success rate, for both high and low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has an increasing trend, reflecting learnings from past launches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a:t>
            </a:r>
            <a:endParaRPr lang="en-US" dirty="0">
              <a:solidFill>
                <a:srgbClr val="0B49CB"/>
              </a:solidFill>
            </a:endParaRPr>
          </a:p>
        </p:txBody>
      </p:sp>
      <p:pic>
        <p:nvPicPr>
          <p:cNvPr id="3" name="Picture 2">
            <a:extLst>
              <a:ext uri="{FF2B5EF4-FFF2-40B4-BE49-F238E27FC236}">
                <a16:creationId xmlns:a16="http://schemas.microsoft.com/office/drawing/2014/main" id="{5ECE9C87-FD08-84D0-5BAB-837B87675C59}"/>
              </a:ext>
            </a:extLst>
          </p:cNvPr>
          <p:cNvPicPr>
            <a:picLocks noChangeAspect="1"/>
          </p:cNvPicPr>
          <p:nvPr/>
        </p:nvPicPr>
        <p:blipFill>
          <a:blip r:embed="rId4"/>
          <a:stretch>
            <a:fillRect/>
          </a:stretch>
        </p:blipFill>
        <p:spPr>
          <a:xfrm>
            <a:off x="1463029" y="4514248"/>
            <a:ext cx="3301475" cy="2205997"/>
          </a:xfrm>
          <a:prstGeom prst="rect">
            <a:avLst/>
          </a:prstGeom>
        </p:spPr>
      </p:pic>
      <p:pic>
        <p:nvPicPr>
          <p:cNvPr id="6" name="Picture 5">
            <a:extLst>
              <a:ext uri="{FF2B5EF4-FFF2-40B4-BE49-F238E27FC236}">
                <a16:creationId xmlns:a16="http://schemas.microsoft.com/office/drawing/2014/main" id="{CECB7654-1713-8B6D-5330-5F2BDEB83BA1}"/>
              </a:ext>
            </a:extLst>
          </p:cNvPr>
          <p:cNvPicPr>
            <a:picLocks noChangeAspect="1"/>
          </p:cNvPicPr>
          <p:nvPr/>
        </p:nvPicPr>
        <p:blipFill>
          <a:blip r:embed="rId5"/>
          <a:stretch>
            <a:fillRect/>
          </a:stretch>
        </p:blipFill>
        <p:spPr>
          <a:xfrm>
            <a:off x="6181829" y="4514247"/>
            <a:ext cx="3424184" cy="221562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D0BEAD0-A88B-790C-71FD-A168DC27EA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CDA5F5-B068-CC34-F667-45A309F7ACB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638D8C72-F844-EB11-D2AC-1A4F0DA3063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Analytics</a:t>
            </a:r>
            <a:endParaRPr lang="en-US" dirty="0">
              <a:solidFill>
                <a:srgbClr val="0B49CB"/>
              </a:solidFill>
            </a:endParaRPr>
          </a:p>
        </p:txBody>
      </p:sp>
      <p:pic>
        <p:nvPicPr>
          <p:cNvPr id="6" name="Picture 5">
            <a:extLst>
              <a:ext uri="{FF2B5EF4-FFF2-40B4-BE49-F238E27FC236}">
                <a16:creationId xmlns:a16="http://schemas.microsoft.com/office/drawing/2014/main" id="{12F06D43-A703-6994-8ACC-2FC808407BA9}"/>
              </a:ext>
            </a:extLst>
          </p:cNvPr>
          <p:cNvPicPr>
            <a:picLocks noChangeAspect="1"/>
          </p:cNvPicPr>
          <p:nvPr/>
        </p:nvPicPr>
        <p:blipFill>
          <a:blip r:embed="rId4"/>
          <a:stretch>
            <a:fillRect/>
          </a:stretch>
        </p:blipFill>
        <p:spPr>
          <a:xfrm>
            <a:off x="770011" y="1526758"/>
            <a:ext cx="3128221" cy="2065069"/>
          </a:xfrm>
          <a:prstGeom prst="rect">
            <a:avLst/>
          </a:prstGeom>
        </p:spPr>
      </p:pic>
      <p:pic>
        <p:nvPicPr>
          <p:cNvPr id="10" name="Picture 9">
            <a:extLst>
              <a:ext uri="{FF2B5EF4-FFF2-40B4-BE49-F238E27FC236}">
                <a16:creationId xmlns:a16="http://schemas.microsoft.com/office/drawing/2014/main" id="{B702FD7A-D23E-7CC7-6C93-B186428A7E25}"/>
              </a:ext>
            </a:extLst>
          </p:cNvPr>
          <p:cNvPicPr>
            <a:picLocks noChangeAspect="1"/>
          </p:cNvPicPr>
          <p:nvPr/>
        </p:nvPicPr>
        <p:blipFill>
          <a:blip r:embed="rId5"/>
          <a:stretch>
            <a:fillRect/>
          </a:stretch>
        </p:blipFill>
        <p:spPr>
          <a:xfrm>
            <a:off x="8077098" y="1533912"/>
            <a:ext cx="3344891" cy="2065069"/>
          </a:xfrm>
          <a:prstGeom prst="rect">
            <a:avLst/>
          </a:prstGeom>
        </p:spPr>
      </p:pic>
      <p:pic>
        <p:nvPicPr>
          <p:cNvPr id="12" name="Picture 11">
            <a:extLst>
              <a:ext uri="{FF2B5EF4-FFF2-40B4-BE49-F238E27FC236}">
                <a16:creationId xmlns:a16="http://schemas.microsoft.com/office/drawing/2014/main" id="{0DFD235A-C199-EA57-4002-3E587FF96824}"/>
              </a:ext>
            </a:extLst>
          </p:cNvPr>
          <p:cNvPicPr>
            <a:picLocks noChangeAspect="1"/>
          </p:cNvPicPr>
          <p:nvPr/>
        </p:nvPicPr>
        <p:blipFill>
          <a:blip r:embed="rId6"/>
          <a:stretch>
            <a:fillRect/>
          </a:stretch>
        </p:blipFill>
        <p:spPr>
          <a:xfrm>
            <a:off x="4276825" y="1548221"/>
            <a:ext cx="3421679" cy="2050760"/>
          </a:xfrm>
          <a:prstGeom prst="rect">
            <a:avLst/>
          </a:prstGeom>
        </p:spPr>
      </p:pic>
      <p:pic>
        <p:nvPicPr>
          <p:cNvPr id="14" name="Picture 13">
            <a:extLst>
              <a:ext uri="{FF2B5EF4-FFF2-40B4-BE49-F238E27FC236}">
                <a16:creationId xmlns:a16="http://schemas.microsoft.com/office/drawing/2014/main" id="{23382B08-B782-A2E9-2875-5CCCB03C39AF}"/>
              </a:ext>
            </a:extLst>
          </p:cNvPr>
          <p:cNvPicPr>
            <a:picLocks noChangeAspect="1"/>
          </p:cNvPicPr>
          <p:nvPr/>
        </p:nvPicPr>
        <p:blipFill>
          <a:blip r:embed="rId7"/>
          <a:stretch>
            <a:fillRect/>
          </a:stretch>
        </p:blipFill>
        <p:spPr>
          <a:xfrm>
            <a:off x="770011" y="3927108"/>
            <a:ext cx="4539456" cy="2462786"/>
          </a:xfrm>
          <a:prstGeom prst="rect">
            <a:avLst/>
          </a:prstGeom>
        </p:spPr>
      </p:pic>
      <p:pic>
        <p:nvPicPr>
          <p:cNvPr id="16" name="Picture 15">
            <a:extLst>
              <a:ext uri="{FF2B5EF4-FFF2-40B4-BE49-F238E27FC236}">
                <a16:creationId xmlns:a16="http://schemas.microsoft.com/office/drawing/2014/main" id="{7DEF6F5B-C11D-4357-4E92-EE68849CDC12}"/>
              </a:ext>
            </a:extLst>
          </p:cNvPr>
          <p:cNvPicPr>
            <a:picLocks noChangeAspect="1"/>
          </p:cNvPicPr>
          <p:nvPr/>
        </p:nvPicPr>
        <p:blipFill>
          <a:blip r:embed="rId8"/>
          <a:stretch>
            <a:fillRect/>
          </a:stretch>
        </p:blipFill>
        <p:spPr>
          <a:xfrm>
            <a:off x="6882533" y="3927107"/>
            <a:ext cx="4539456" cy="2462786"/>
          </a:xfrm>
          <a:prstGeom prst="rect">
            <a:avLst/>
          </a:prstGeom>
        </p:spPr>
      </p:pic>
    </p:spTree>
    <p:extLst>
      <p:ext uri="{BB962C8B-B14F-4D97-AF65-F5344CB8AC3E}">
        <p14:creationId xmlns:p14="http://schemas.microsoft.com/office/powerpoint/2010/main" val="354926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A32A9EB-B29E-BDF3-083F-5142E844EEBA}"/>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BC61131-B77C-55B1-F835-2724B7F7EC8C}"/>
              </a:ext>
            </a:extLst>
          </p:cNvPr>
          <p:cNvSpPr txBox="1">
            <a:spLocks/>
          </p:cNvSpPr>
          <p:nvPr/>
        </p:nvSpPr>
        <p:spPr>
          <a:xfrm>
            <a:off x="770011"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dirty="0">
                <a:solidFill>
                  <a:schemeClr val="accent3">
                    <a:lumMod val="25000"/>
                  </a:schemeClr>
                </a:solidFill>
                <a:latin typeface="Abadi" panose="020B0604020104020204" pitchFamily="34" charset="0"/>
              </a:rPr>
              <a:t>20% data used for testing</a:t>
            </a:r>
          </a:p>
          <a:p>
            <a:pPr lvl="1">
              <a:lnSpc>
                <a:spcPct val="100000"/>
              </a:lnSpc>
              <a:spcBef>
                <a:spcPts val="1400"/>
              </a:spcBef>
            </a:pPr>
            <a:r>
              <a:rPr lang="en-US" dirty="0">
                <a:solidFill>
                  <a:schemeClr val="accent3">
                    <a:lumMod val="25000"/>
                  </a:schemeClr>
                </a:solidFill>
                <a:latin typeface="Abadi" panose="020B0604020104020204" pitchFamily="34" charset="0"/>
              </a:rPr>
              <a:t>Sigmoid kernel has the best result on the validation dataset for Support Vector Machine model</a:t>
            </a:r>
          </a:p>
          <a:p>
            <a:pPr lvl="1">
              <a:lnSpc>
                <a:spcPct val="100000"/>
              </a:lnSpc>
              <a:spcBef>
                <a:spcPts val="1400"/>
              </a:spcBef>
            </a:pPr>
            <a:r>
              <a:rPr lang="en-US" dirty="0">
                <a:solidFill>
                  <a:schemeClr val="accent3">
                    <a:lumMod val="25000"/>
                  </a:schemeClr>
                </a:solidFill>
                <a:latin typeface="Abadi" panose="020B0604020104020204" pitchFamily="34" charset="0"/>
              </a:rPr>
              <a:t>Accuracy of all 4 models based on test data = 83.33% </a:t>
            </a:r>
          </a:p>
          <a:p>
            <a:pPr lvl="1">
              <a:lnSpc>
                <a:spcPct val="100000"/>
              </a:lnSpc>
              <a:spcBef>
                <a:spcPts val="1400"/>
              </a:spcBef>
            </a:pPr>
            <a:r>
              <a:rPr lang="en-US" dirty="0">
                <a:solidFill>
                  <a:schemeClr val="accent3">
                    <a:lumMod val="25000"/>
                  </a:schemeClr>
                </a:solidFill>
                <a:latin typeface="Abadi" panose="020B0604020104020204" pitchFamily="34" charset="0"/>
              </a:rPr>
              <a:t>Of the 4 models, Decision Tree Classifier performed best for prediction based on confusion matrix</a:t>
            </a:r>
          </a:p>
        </p:txBody>
      </p:sp>
      <p:sp>
        <p:nvSpPr>
          <p:cNvPr id="4" name="Slide Number Placeholder 3">
            <a:extLst>
              <a:ext uri="{FF2B5EF4-FFF2-40B4-BE49-F238E27FC236}">
                <a16:creationId xmlns:a16="http://schemas.microsoft.com/office/drawing/2014/main" id="{5BAC6848-65A5-FB7B-EF0A-C21E93F23E5F}"/>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D5F41DA-778E-3BBF-8051-25BF3A26EE7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Analysis</a:t>
            </a:r>
            <a:endParaRPr lang="en-US" dirty="0">
              <a:solidFill>
                <a:srgbClr val="0B49CB"/>
              </a:solidFill>
            </a:endParaRPr>
          </a:p>
        </p:txBody>
      </p:sp>
    </p:spTree>
    <p:extLst>
      <p:ext uri="{BB962C8B-B14F-4D97-AF65-F5344CB8AC3E}">
        <p14:creationId xmlns:p14="http://schemas.microsoft.com/office/powerpoint/2010/main" val="350414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830037A-B605-2FC6-FEE0-BD88CAF9C12F}"/>
              </a:ext>
            </a:extLst>
          </p:cNvPr>
          <p:cNvPicPr>
            <a:picLocks noChangeAspect="1"/>
          </p:cNvPicPr>
          <p:nvPr/>
        </p:nvPicPr>
        <p:blipFill>
          <a:blip r:embed="rId3"/>
          <a:stretch>
            <a:fillRect/>
          </a:stretch>
        </p:blipFill>
        <p:spPr>
          <a:xfrm>
            <a:off x="770010" y="2261376"/>
            <a:ext cx="10515601" cy="316727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A70E08E-18A0-783F-3689-1ECBC293AF3D}"/>
              </a:ext>
            </a:extLst>
          </p:cNvPr>
          <p:cNvPicPr>
            <a:picLocks noChangeAspect="1"/>
          </p:cNvPicPr>
          <p:nvPr/>
        </p:nvPicPr>
        <p:blipFill>
          <a:blip r:embed="rId3"/>
          <a:stretch>
            <a:fillRect/>
          </a:stretch>
        </p:blipFill>
        <p:spPr>
          <a:xfrm>
            <a:off x="2913136" y="1910773"/>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E0B48F-8041-944C-7205-EAF2CE5EC6D6}"/>
              </a:ext>
            </a:extLst>
          </p:cNvPr>
          <p:cNvPicPr>
            <a:picLocks noChangeAspect="1"/>
          </p:cNvPicPr>
          <p:nvPr/>
        </p:nvPicPr>
        <p:blipFill>
          <a:blip r:embed="rId3"/>
          <a:stretch>
            <a:fillRect/>
          </a:stretch>
        </p:blipFill>
        <p:spPr>
          <a:xfrm>
            <a:off x="3246511" y="1910773"/>
            <a:ext cx="5562600"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9C6A51C-F7E0-F37C-BD3F-F9969C04B363}"/>
              </a:ext>
            </a:extLst>
          </p:cNvPr>
          <p:cNvPicPr>
            <a:picLocks noChangeAspect="1"/>
          </p:cNvPicPr>
          <p:nvPr/>
        </p:nvPicPr>
        <p:blipFill>
          <a:blip r:embed="rId3"/>
          <a:stretch>
            <a:fillRect/>
          </a:stretch>
        </p:blipFill>
        <p:spPr>
          <a:xfrm>
            <a:off x="3246511" y="1910773"/>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34340EF-FB7D-D1E5-B491-E1F90ED3CC22}"/>
              </a:ext>
            </a:extLst>
          </p:cNvPr>
          <p:cNvPicPr>
            <a:picLocks noChangeAspect="1"/>
          </p:cNvPicPr>
          <p:nvPr/>
        </p:nvPicPr>
        <p:blipFill>
          <a:blip r:embed="rId3"/>
          <a:stretch>
            <a:fillRect/>
          </a:stretch>
        </p:blipFill>
        <p:spPr>
          <a:xfrm>
            <a:off x="3262312" y="1910773"/>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4ED1626-93FE-A6CA-68D7-F84BBF89B640}"/>
              </a:ext>
            </a:extLst>
          </p:cNvPr>
          <p:cNvPicPr>
            <a:picLocks noChangeAspect="1"/>
          </p:cNvPicPr>
          <p:nvPr/>
        </p:nvPicPr>
        <p:blipFill>
          <a:blip r:embed="rId3"/>
          <a:stretch>
            <a:fillRect/>
          </a:stretch>
        </p:blipFill>
        <p:spPr>
          <a:xfrm>
            <a:off x="3395662" y="1910773"/>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65D5D94-C930-B5CC-CC52-BCCD7DBD185A}"/>
              </a:ext>
            </a:extLst>
          </p:cNvPr>
          <p:cNvPicPr>
            <a:picLocks noChangeAspect="1"/>
          </p:cNvPicPr>
          <p:nvPr/>
        </p:nvPicPr>
        <p:blipFill>
          <a:blip r:embed="rId3"/>
          <a:stretch>
            <a:fillRect/>
          </a:stretch>
        </p:blipFill>
        <p:spPr>
          <a:xfrm>
            <a:off x="2785600" y="1976883"/>
            <a:ext cx="6620799" cy="40486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1DD79C81-2FCA-1C0C-775C-A22980207712}"/>
              </a:ext>
            </a:extLst>
          </p:cNvPr>
          <p:cNvPicPr>
            <a:picLocks noChangeAspect="1"/>
          </p:cNvPicPr>
          <p:nvPr/>
        </p:nvPicPr>
        <p:blipFill>
          <a:blip r:embed="rId3"/>
          <a:stretch>
            <a:fillRect/>
          </a:stretch>
        </p:blipFill>
        <p:spPr>
          <a:xfrm>
            <a:off x="2559700" y="1723608"/>
            <a:ext cx="7072599" cy="44052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CCBEBAC-14C6-5FA6-D8D3-1D99E02B649A}"/>
              </a:ext>
            </a:extLst>
          </p:cNvPr>
          <p:cNvPicPr>
            <a:picLocks noChangeAspect="1"/>
          </p:cNvPicPr>
          <p:nvPr/>
        </p:nvPicPr>
        <p:blipFill>
          <a:blip r:embed="rId3"/>
          <a:stretch>
            <a:fillRect/>
          </a:stretch>
        </p:blipFill>
        <p:spPr>
          <a:xfrm>
            <a:off x="1428098" y="2052445"/>
            <a:ext cx="9335803" cy="27531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88168"/>
            <a:ext cx="10607050" cy="443740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Comprehensive data science tools to predict success of </a:t>
            </a:r>
            <a:r>
              <a:rPr lang="en-IN" sz="2200" dirty="0">
                <a:solidFill>
                  <a:schemeClr val="accent3">
                    <a:lumMod val="25000"/>
                  </a:schemeClr>
                </a:solidFill>
                <a:latin typeface="Abadi" panose="020B0604020104020204" pitchFamily="34" charset="0"/>
              </a:rPr>
              <a:t>first-stage rocket landings</a:t>
            </a:r>
          </a:p>
          <a:p>
            <a:pPr lvl="1">
              <a:lnSpc>
                <a:spcPct val="100000"/>
              </a:lnSpc>
              <a:spcBef>
                <a:spcPts val="1400"/>
              </a:spcBef>
            </a:pPr>
            <a:r>
              <a:rPr lang="en-IN" sz="1800" dirty="0">
                <a:solidFill>
                  <a:schemeClr val="accent3">
                    <a:lumMod val="25000"/>
                  </a:schemeClr>
                </a:solidFill>
                <a:latin typeface="Abadi" panose="020B0604020104020204" pitchFamily="34" charset="0"/>
              </a:rPr>
              <a:t>Working with data – data collection, data wrangling, 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 of data – interactive visual analytics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modeling – develop and fine tune classification models</a:t>
            </a:r>
          </a:p>
          <a:p>
            <a:pPr lvl="1">
              <a:lnSpc>
                <a:spcPct val="100000"/>
              </a:lnSpc>
              <a:spcBef>
                <a:spcPts val="1400"/>
              </a:spcBef>
            </a:pPr>
            <a:r>
              <a:rPr lang="en-US" sz="1800" dirty="0">
                <a:solidFill>
                  <a:schemeClr val="accent3">
                    <a:lumMod val="25000"/>
                  </a:schemeClr>
                </a:solidFill>
                <a:latin typeface="Abadi" panose="020B0604020104020204" pitchFamily="34" charset="0"/>
              </a:rPr>
              <a:t>Key Python libraries –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Pandas, Matplotlib, Seaborn,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Folium, Scikit-learn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Safety: Geographic analysis confirmed that most launch sites are strategically located near coastlines and away from major population areas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Trends: Landing success rates have shown a significant upward trend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Site Performance: KSC LC-39A was identified as the launch site with the highest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Orbit &amp; Payload Impact: Specific orbits like ES-L1, GEO, HEO, and SSO achieved a 100%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23D35F-B2F3-B5FA-7409-5568322DFEA9}"/>
              </a:ext>
            </a:extLst>
          </p:cNvPr>
          <p:cNvPicPr>
            <a:picLocks noChangeAspect="1"/>
          </p:cNvPicPr>
          <p:nvPr/>
        </p:nvPicPr>
        <p:blipFill>
          <a:blip r:embed="rId3"/>
          <a:stretch>
            <a:fillRect/>
          </a:stretch>
        </p:blipFill>
        <p:spPr>
          <a:xfrm>
            <a:off x="1204230" y="2019103"/>
            <a:ext cx="9783540" cy="28197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985800F-02BF-E94E-DA08-9B15C3B5C303}"/>
              </a:ext>
            </a:extLst>
          </p:cNvPr>
          <p:cNvPicPr>
            <a:picLocks noChangeAspect="1"/>
          </p:cNvPicPr>
          <p:nvPr/>
        </p:nvPicPr>
        <p:blipFill>
          <a:blip r:embed="rId3"/>
          <a:stretch>
            <a:fillRect/>
          </a:stretch>
        </p:blipFill>
        <p:spPr>
          <a:xfrm>
            <a:off x="1123256" y="2038156"/>
            <a:ext cx="9945488" cy="2781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CC2132F-45EE-DBEA-268F-89A57610C687}"/>
              </a:ext>
            </a:extLst>
          </p:cNvPr>
          <p:cNvPicPr>
            <a:picLocks noChangeAspect="1"/>
          </p:cNvPicPr>
          <p:nvPr/>
        </p:nvPicPr>
        <p:blipFill>
          <a:blip r:embed="rId3"/>
          <a:stretch>
            <a:fillRect/>
          </a:stretch>
        </p:blipFill>
        <p:spPr>
          <a:xfrm>
            <a:off x="2845624" y="1684421"/>
            <a:ext cx="6500751" cy="43411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3700FED-0554-179C-76EB-A71679C0E5FB}"/>
              </a:ext>
            </a:extLst>
          </p:cNvPr>
          <p:cNvPicPr>
            <a:picLocks noChangeAspect="1"/>
          </p:cNvPicPr>
          <p:nvPr/>
        </p:nvPicPr>
        <p:blipFill>
          <a:blip r:embed="rId3"/>
          <a:stretch>
            <a:fillRect/>
          </a:stretch>
        </p:blipFill>
        <p:spPr>
          <a:xfrm>
            <a:off x="2874299" y="1850419"/>
            <a:ext cx="6307023" cy="42928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B5653A4-E786-1FD5-84E9-67AFF40EBD1B}"/>
              </a:ext>
            </a:extLst>
          </p:cNvPr>
          <p:cNvPicPr>
            <a:picLocks noChangeAspect="1"/>
          </p:cNvPicPr>
          <p:nvPr/>
        </p:nvPicPr>
        <p:blipFill>
          <a:blip r:embed="rId3"/>
          <a:stretch>
            <a:fillRect/>
          </a:stretch>
        </p:blipFill>
        <p:spPr>
          <a:xfrm>
            <a:off x="3213101" y="1793421"/>
            <a:ext cx="5765798" cy="44329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9A68609-FFA6-1EAE-6AA4-377A211996BC}"/>
              </a:ext>
            </a:extLst>
          </p:cNvPr>
          <p:cNvPicPr>
            <a:picLocks noChangeAspect="1"/>
          </p:cNvPicPr>
          <p:nvPr/>
        </p:nvPicPr>
        <p:blipFill>
          <a:blip r:embed="rId3"/>
          <a:stretch>
            <a:fillRect/>
          </a:stretch>
        </p:blipFill>
        <p:spPr>
          <a:xfrm>
            <a:off x="1304256" y="1914497"/>
            <a:ext cx="9583487" cy="39915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E81E88E-23AC-ACF4-7790-90E758F96CE0}"/>
              </a:ext>
            </a:extLst>
          </p:cNvPr>
          <p:cNvPicPr>
            <a:picLocks noChangeAspect="1"/>
          </p:cNvPicPr>
          <p:nvPr/>
        </p:nvPicPr>
        <p:blipFill>
          <a:blip r:embed="rId3"/>
          <a:stretch>
            <a:fillRect/>
          </a:stretch>
        </p:blipFill>
        <p:spPr>
          <a:xfrm>
            <a:off x="3205213" y="1828800"/>
            <a:ext cx="6023754" cy="44905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of Falcon9</a:t>
            </a:r>
          </a:p>
        </p:txBody>
      </p:sp>
      <p:pic>
        <p:nvPicPr>
          <p:cNvPr id="6" name="Picture 5">
            <a:extLst>
              <a:ext uri="{FF2B5EF4-FFF2-40B4-BE49-F238E27FC236}">
                <a16:creationId xmlns:a16="http://schemas.microsoft.com/office/drawing/2014/main" id="{7E46C418-328D-B65E-65EC-98D4E510EA67}"/>
              </a:ext>
            </a:extLst>
          </p:cNvPr>
          <p:cNvPicPr>
            <a:picLocks noChangeAspect="1"/>
          </p:cNvPicPr>
          <p:nvPr/>
        </p:nvPicPr>
        <p:blipFill>
          <a:blip r:embed="rId3"/>
          <a:stretch>
            <a:fillRect/>
          </a:stretch>
        </p:blipFill>
        <p:spPr>
          <a:xfrm>
            <a:off x="1749478" y="1720996"/>
            <a:ext cx="8693043" cy="47659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Eastern Launch Sites &amp; KSCLC-39A Site Success/Failure Markings</a:t>
            </a:r>
          </a:p>
        </p:txBody>
      </p:sp>
      <p:pic>
        <p:nvPicPr>
          <p:cNvPr id="4" name="Picture 3">
            <a:extLst>
              <a:ext uri="{FF2B5EF4-FFF2-40B4-BE49-F238E27FC236}">
                <a16:creationId xmlns:a16="http://schemas.microsoft.com/office/drawing/2014/main" id="{E2C406C4-44C3-B23B-6C2A-B3E277655A22}"/>
              </a:ext>
            </a:extLst>
          </p:cNvPr>
          <p:cNvPicPr>
            <a:picLocks noChangeAspect="1"/>
          </p:cNvPicPr>
          <p:nvPr/>
        </p:nvPicPr>
        <p:blipFill>
          <a:blip r:embed="rId3"/>
          <a:stretch>
            <a:fillRect/>
          </a:stretch>
        </p:blipFill>
        <p:spPr>
          <a:xfrm>
            <a:off x="6233475" y="2002055"/>
            <a:ext cx="5188514" cy="3235599"/>
          </a:xfrm>
          <a:prstGeom prst="rect">
            <a:avLst/>
          </a:prstGeom>
        </p:spPr>
      </p:pic>
      <p:pic>
        <p:nvPicPr>
          <p:cNvPr id="7" name="Picture 6">
            <a:extLst>
              <a:ext uri="{FF2B5EF4-FFF2-40B4-BE49-F238E27FC236}">
                <a16:creationId xmlns:a16="http://schemas.microsoft.com/office/drawing/2014/main" id="{1917A2AF-5659-2A00-78ED-391FA3B65426}"/>
              </a:ext>
            </a:extLst>
          </p:cNvPr>
          <p:cNvPicPr>
            <a:picLocks noChangeAspect="1"/>
          </p:cNvPicPr>
          <p:nvPr/>
        </p:nvPicPr>
        <p:blipFill>
          <a:blip r:embed="rId4"/>
          <a:stretch>
            <a:fillRect/>
          </a:stretch>
        </p:blipFill>
        <p:spPr>
          <a:xfrm>
            <a:off x="770011" y="2002055"/>
            <a:ext cx="5188514" cy="332441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45920"/>
            <a:ext cx="10530114" cy="4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To predict if the Falcon 9 first stage will land successfully</a:t>
            </a:r>
          </a:p>
          <a:p>
            <a:pPr lvl="1">
              <a:spcBef>
                <a:spcPts val="1400"/>
              </a:spcBef>
            </a:pPr>
            <a:r>
              <a:rPr lang="en-US" sz="1800" dirty="0">
                <a:solidFill>
                  <a:schemeClr val="accent3">
                    <a:lumMod val="25000"/>
                  </a:schemeClr>
                </a:solidFill>
                <a:latin typeface="Abadi" panose="020B0604020104020204" pitchFamily="34" charset="0"/>
              </a:rPr>
              <a:t>Falcon 9 rocket launches cost $62 million, much of the savings is because the first stage ca be reused</a:t>
            </a:r>
          </a:p>
          <a:p>
            <a:pPr lvl="1">
              <a:spcBef>
                <a:spcPts val="1400"/>
              </a:spcBef>
            </a:pPr>
            <a:r>
              <a:rPr lang="en-US" sz="1800" dirty="0">
                <a:solidFill>
                  <a:schemeClr val="accent3">
                    <a:lumMod val="25000"/>
                  </a:schemeClr>
                </a:solidFill>
                <a:latin typeface="Abadi" panose="020B0604020104020204" pitchFamily="34" charset="0"/>
              </a:rPr>
              <a:t>Therefore  determining the first stage landing,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variables (e.g., payload mass, launch site, orbit type, flight number) most influence the success rate of a landing?</a:t>
            </a:r>
          </a:p>
          <a:p>
            <a:pPr lvl="1">
              <a:spcBef>
                <a:spcPts val="1400"/>
              </a:spcBef>
            </a:pPr>
            <a:r>
              <a:rPr lang="en-US" sz="1800" dirty="0">
                <a:solidFill>
                  <a:schemeClr val="accent3">
                    <a:lumMod val="25000"/>
                  </a:schemeClr>
                </a:solidFill>
                <a:latin typeface="Abadi" panose="020B0604020104020204" pitchFamily="34" charset="0"/>
              </a:rPr>
              <a:t>Does the success rate of landings improve over the years with experience?</a:t>
            </a:r>
          </a:p>
          <a:p>
            <a:pPr lvl="1">
              <a:spcBef>
                <a:spcPts val="1400"/>
              </a:spcBef>
            </a:pPr>
            <a:r>
              <a:rPr lang="en-US" sz="1800" dirty="0">
                <a:solidFill>
                  <a:schemeClr val="accent3">
                    <a:lumMod val="25000"/>
                  </a:schemeClr>
                </a:solidFill>
                <a:latin typeface="Abadi" panose="020B0604020104020204" pitchFamily="34" charset="0"/>
              </a:rPr>
              <a:t>Which machine learning algorithm provides the best prediction accuracy for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Site Proximity to Coast (Blue Line)</a:t>
            </a:r>
          </a:p>
        </p:txBody>
      </p:sp>
      <p:pic>
        <p:nvPicPr>
          <p:cNvPr id="9" name="Picture 8">
            <a:extLst>
              <a:ext uri="{FF2B5EF4-FFF2-40B4-BE49-F238E27FC236}">
                <a16:creationId xmlns:a16="http://schemas.microsoft.com/office/drawing/2014/main" id="{6CF17376-E0F2-0DBF-5527-AC02EFC755AC}"/>
              </a:ext>
            </a:extLst>
          </p:cNvPr>
          <p:cNvPicPr>
            <a:picLocks noChangeAspect="1"/>
          </p:cNvPicPr>
          <p:nvPr/>
        </p:nvPicPr>
        <p:blipFill>
          <a:blip r:embed="rId3"/>
          <a:stretch>
            <a:fillRect/>
          </a:stretch>
        </p:blipFill>
        <p:spPr>
          <a:xfrm>
            <a:off x="1772467" y="1652918"/>
            <a:ext cx="8647065" cy="43726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 All Sites</a:t>
            </a:r>
          </a:p>
        </p:txBody>
      </p:sp>
      <p:pic>
        <p:nvPicPr>
          <p:cNvPr id="4" name="Picture 3">
            <a:extLst>
              <a:ext uri="{FF2B5EF4-FFF2-40B4-BE49-F238E27FC236}">
                <a16:creationId xmlns:a16="http://schemas.microsoft.com/office/drawing/2014/main" id="{31C75BC7-D0A3-EF39-DB22-47D306E72EEF}"/>
              </a:ext>
            </a:extLst>
          </p:cNvPr>
          <p:cNvPicPr>
            <a:picLocks noChangeAspect="1"/>
          </p:cNvPicPr>
          <p:nvPr/>
        </p:nvPicPr>
        <p:blipFill>
          <a:blip r:embed="rId3"/>
          <a:stretch>
            <a:fillRect/>
          </a:stretch>
        </p:blipFill>
        <p:spPr>
          <a:xfrm>
            <a:off x="856648" y="1587317"/>
            <a:ext cx="10318284" cy="44707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Site with Highest Launch Success Ratio</a:t>
            </a:r>
          </a:p>
        </p:txBody>
      </p:sp>
      <p:pic>
        <p:nvPicPr>
          <p:cNvPr id="4" name="Picture 3">
            <a:extLst>
              <a:ext uri="{FF2B5EF4-FFF2-40B4-BE49-F238E27FC236}">
                <a16:creationId xmlns:a16="http://schemas.microsoft.com/office/drawing/2014/main" id="{865CF9C2-A508-EF3E-B64C-AF589DC29538}"/>
              </a:ext>
            </a:extLst>
          </p:cNvPr>
          <p:cNvPicPr>
            <a:picLocks noChangeAspect="1"/>
          </p:cNvPicPr>
          <p:nvPr/>
        </p:nvPicPr>
        <p:blipFill>
          <a:blip r:embed="rId3"/>
          <a:stretch>
            <a:fillRect/>
          </a:stretch>
        </p:blipFill>
        <p:spPr>
          <a:xfrm>
            <a:off x="1341912" y="1881170"/>
            <a:ext cx="9371798" cy="40192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Payload vs Success – All Sites</a:t>
            </a:r>
          </a:p>
        </p:txBody>
      </p:sp>
      <p:pic>
        <p:nvPicPr>
          <p:cNvPr id="4" name="Picture 3">
            <a:extLst>
              <a:ext uri="{FF2B5EF4-FFF2-40B4-BE49-F238E27FC236}">
                <a16:creationId xmlns:a16="http://schemas.microsoft.com/office/drawing/2014/main" id="{256A8F50-DDA4-C7FB-E654-04EDAD810D57}"/>
              </a:ext>
            </a:extLst>
          </p:cNvPr>
          <p:cNvPicPr>
            <a:picLocks noChangeAspect="1"/>
          </p:cNvPicPr>
          <p:nvPr/>
        </p:nvPicPr>
        <p:blipFill>
          <a:blip r:embed="rId3"/>
          <a:stretch>
            <a:fillRect/>
          </a:stretch>
        </p:blipFill>
        <p:spPr>
          <a:xfrm>
            <a:off x="1257212" y="1741973"/>
            <a:ext cx="9677576" cy="4283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227D9F3-3805-A87F-0E11-EE23EF5909A0}"/>
              </a:ext>
            </a:extLst>
          </p:cNvPr>
          <p:cNvPicPr>
            <a:picLocks noChangeAspect="1"/>
          </p:cNvPicPr>
          <p:nvPr/>
        </p:nvPicPr>
        <p:blipFill>
          <a:blip r:embed="rId3"/>
          <a:stretch>
            <a:fillRect/>
          </a:stretch>
        </p:blipFill>
        <p:spPr>
          <a:xfrm>
            <a:off x="2909111" y="1646658"/>
            <a:ext cx="6373777" cy="467269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Best Model Decision Tree Classifier </a:t>
            </a:r>
            <a:endParaRPr lang="en-US" dirty="0">
              <a:solidFill>
                <a:srgbClr val="0B49CB"/>
              </a:solidFill>
            </a:endParaRPr>
          </a:p>
        </p:txBody>
      </p:sp>
      <p:pic>
        <p:nvPicPr>
          <p:cNvPr id="3" name="Picture 2">
            <a:extLst>
              <a:ext uri="{FF2B5EF4-FFF2-40B4-BE49-F238E27FC236}">
                <a16:creationId xmlns:a16="http://schemas.microsoft.com/office/drawing/2014/main" id="{8C2E23A2-64B8-35B0-6F1C-10BAB2575186}"/>
              </a:ext>
            </a:extLst>
          </p:cNvPr>
          <p:cNvPicPr>
            <a:picLocks noChangeAspect="1"/>
          </p:cNvPicPr>
          <p:nvPr/>
        </p:nvPicPr>
        <p:blipFill>
          <a:blip r:embed="rId3"/>
          <a:stretch>
            <a:fillRect/>
          </a:stretch>
        </p:blipFill>
        <p:spPr>
          <a:xfrm>
            <a:off x="3708231" y="1691698"/>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features (Flight Number, Payload Mass, Launch Site, Orbit) provide a reliable approach for predicting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All four models score a high of 83.33% of test accuracy,</a:t>
            </a:r>
          </a:p>
          <a:p>
            <a:pPr>
              <a:lnSpc>
                <a:spcPct val="100000"/>
              </a:lnSpc>
              <a:spcBef>
                <a:spcPts val="1400"/>
              </a:spcBef>
            </a:pPr>
            <a:r>
              <a:rPr lang="en-US" sz="2200" dirty="0">
                <a:solidFill>
                  <a:schemeClr val="accent3">
                    <a:lumMod val="25000"/>
                  </a:schemeClr>
                </a:solidFill>
                <a:latin typeface="Abadi" panose="020B0604020104020204" pitchFamily="34" charset="0"/>
              </a:rPr>
              <a:t>Best model is Decision Tree Classifier as it has better reliability based on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Accurate prediction of launch success can help in cost optimization since the first stage launcher can be reused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580808"/>
            <a:ext cx="10687961"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sourced from both primary (SpaceX REST API) and secondary (Wikipedia's list of Falcon 9 launches) sources, ensuring a comprehensive dataset</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accent3">
                    <a:lumMod val="25000"/>
                  </a:schemeClr>
                </a:solidFill>
                <a:latin typeface="Abadi"/>
              </a:rPr>
              <a:t>Handling of missing values, standardization, statistical analysis, data visualization, feature engineering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accent3">
                    <a:lumMod val="25000"/>
                  </a:schemeClr>
                </a:solidFill>
                <a:latin typeface="Abadi"/>
              </a:rPr>
              <a:t>Comparison and evaluating accuracy and score among 4 models including tuning using </a:t>
            </a:r>
            <a:r>
              <a:rPr lang="en-IN" sz="7200" dirty="0" err="1">
                <a:solidFill>
                  <a:schemeClr val="accent3">
                    <a:lumMod val="25000"/>
                  </a:schemeClr>
                </a:solidFill>
                <a:latin typeface="Abadi"/>
              </a:rPr>
              <a:t>GridSearchCV</a:t>
            </a:r>
            <a:r>
              <a:rPr lang="en-IN" sz="7200" dirty="0">
                <a:solidFill>
                  <a:schemeClr val="accent3">
                    <a:lumMod val="25000"/>
                  </a:schemeClr>
                </a:solidFill>
                <a:latin typeface="Abadi"/>
              </a:rPr>
              <a:t> </a:t>
            </a:r>
            <a:r>
              <a:rPr lang="en-US" sz="7200" dirty="0">
                <a:solidFill>
                  <a:schemeClr val="accent3">
                    <a:lumMod val="25000"/>
                  </a:schemeClr>
                </a:solidFill>
                <a:latin typeface="Abadi"/>
              </a:rPr>
              <a:t>and visualizing with confusion matrices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Source of data collection to ensure a comprehensive dataset</a:t>
            </a:r>
          </a:p>
          <a:p>
            <a:pPr lvl="1">
              <a:lnSpc>
                <a:spcPct val="120000"/>
              </a:lnSpc>
              <a:spcBef>
                <a:spcPts val="1400"/>
              </a:spcBef>
            </a:pPr>
            <a:r>
              <a:rPr lang="en-US" dirty="0">
                <a:solidFill>
                  <a:schemeClr val="accent3">
                    <a:lumMod val="25000"/>
                  </a:schemeClr>
                </a:solidFill>
                <a:latin typeface="Abadi"/>
              </a:rPr>
              <a:t>Data sourced from primary (original) sources SpaceX REST API using HTTP requests, from which launch data was programmatically extracted</a:t>
            </a:r>
          </a:p>
          <a:p>
            <a:pPr lvl="1">
              <a:lnSpc>
                <a:spcPct val="120000"/>
              </a:lnSpc>
              <a:spcBef>
                <a:spcPts val="1400"/>
              </a:spcBef>
            </a:pPr>
            <a:r>
              <a:rPr lang="en-US" dirty="0">
                <a:solidFill>
                  <a:schemeClr val="accent3">
                    <a:lumMod val="25000"/>
                  </a:schemeClr>
                </a:solidFill>
                <a:latin typeface="Abadi"/>
              </a:rPr>
              <a:t> A secondary source, Wikipedia's list of Falcon 9 launches, was web scraped using Python libraries to gather supplementary details not available via the API</a:t>
            </a:r>
          </a:p>
          <a:p>
            <a:pPr lvl="1">
              <a:lnSpc>
                <a:spcPct val="120000"/>
              </a:lnSpc>
              <a:spcBef>
                <a:spcPts val="1400"/>
              </a:spcBef>
            </a:pPr>
            <a:r>
              <a:rPr lang="en-US" dirty="0">
                <a:solidFill>
                  <a:schemeClr val="accent3">
                    <a:lumMod val="25000"/>
                  </a:schemeClr>
                </a:solidFill>
                <a:latin typeface="Abadi"/>
              </a:rPr>
              <a:t>Merged both datasets into one single data frame and filtered for Falcon9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47023" y="5938787"/>
            <a:ext cx="10260531" cy="78927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SpaceX API calls </a:t>
            </a:r>
            <a:r>
              <a:rPr lang="en-US" sz="20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https://github.com/sripathi747/Capstone-Project/tree/main/Data%20Collection_Web%20Scraping_Wrangling</a:t>
            </a:r>
            <a:endParaRPr lang="en-US" sz="3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20CA298-1F35-3841-AB30-DBC065DCC362}"/>
              </a:ext>
            </a:extLst>
          </p:cNvPr>
          <p:cNvPicPr>
            <a:picLocks noChangeAspect="1"/>
          </p:cNvPicPr>
          <p:nvPr/>
        </p:nvPicPr>
        <p:blipFill>
          <a:blip r:embed="rId3"/>
          <a:stretch>
            <a:fillRect/>
          </a:stretch>
        </p:blipFill>
        <p:spPr>
          <a:xfrm>
            <a:off x="1602601" y="1742173"/>
            <a:ext cx="8672362" cy="40048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5770301"/>
            <a:ext cx="10117766" cy="82300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sym typeface="Wingdings" panose="05000000000000000000" pitchFamily="2" charset="2"/>
              </a:rPr>
              <a:t> https://github.com/sripathi747/Capstone-Project/tree/main/Data%20Collection_Web%20Scraping_Wrangling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79F9D57-6CA6-05D7-5603-C4A4F4CAA845}"/>
              </a:ext>
            </a:extLst>
          </p:cNvPr>
          <p:cNvPicPr>
            <a:picLocks noChangeAspect="1"/>
          </p:cNvPicPr>
          <p:nvPr/>
        </p:nvPicPr>
        <p:blipFill>
          <a:blip r:embed="rId3"/>
          <a:stretch>
            <a:fillRect/>
          </a:stretch>
        </p:blipFill>
        <p:spPr>
          <a:xfrm>
            <a:off x="1923448" y="1718948"/>
            <a:ext cx="8345103" cy="38277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552</TotalTime>
  <Words>1786</Words>
  <Application>Microsoft Office PowerPoint</Application>
  <PresentationFormat>Widescreen</PresentationFormat>
  <Paragraphs>204</Paragraphs>
  <Slides>50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 M</cp:lastModifiedBy>
  <cp:revision>255</cp:revision>
  <dcterms:created xsi:type="dcterms:W3CDTF">2021-04-29T18:58:34Z</dcterms:created>
  <dcterms:modified xsi:type="dcterms:W3CDTF">2026-01-17T22:49:45Z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